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6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16" r:id="rId152"/>
    <p:sldId id="412" r:id="rId153"/>
    <p:sldId id="418" r:id="rId154"/>
    <p:sldId id="419" r:id="rId155"/>
    <p:sldId id="420" r:id="rId156"/>
    <p:sldId id="421" r:id="rId157"/>
    <p:sldId id="422" r:id="rId158"/>
    <p:sldId id="423" r:id="rId159"/>
    <p:sldId id="424" r:id="rId160"/>
    <p:sldId id="425" r:id="rId161"/>
    <p:sldId id="402" r:id="rId162"/>
    <p:sldId id="426" r:id="rId163"/>
    <p:sldId id="428" r:id="rId164"/>
    <p:sldId id="429" r:id="rId165"/>
    <p:sldId id="430" r:id="rId166"/>
    <p:sldId id="431" r:id="rId167"/>
    <p:sldId id="432" r:id="rId168"/>
    <p:sldId id="433" r:id="rId169"/>
    <p:sldId id="436" r:id="rId170"/>
    <p:sldId id="437" r:id="rId171"/>
    <p:sldId id="438" r:id="rId172"/>
    <p:sldId id="439" r:id="rId173"/>
    <p:sldId id="440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51" r:id="rId184"/>
    <p:sldId id="427" r:id="rId18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3.xml"/><Relationship Id="rId13" Type="http://schemas.openxmlformats.org/officeDocument/2006/relationships/slide" Target="slide184.xml"/><Relationship Id="rId3" Type="http://schemas.openxmlformats.org/officeDocument/2006/relationships/slide" Target="slide163.xml"/><Relationship Id="rId7" Type="http://schemas.openxmlformats.org/officeDocument/2006/relationships/slide" Target="slide172.xml"/><Relationship Id="rId12" Type="http://schemas.openxmlformats.org/officeDocument/2006/relationships/slide" Target="slide182.xml"/><Relationship Id="rId2" Type="http://schemas.openxmlformats.org/officeDocument/2006/relationships/slide" Target="slide1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7.xml"/><Relationship Id="rId11" Type="http://schemas.openxmlformats.org/officeDocument/2006/relationships/slide" Target="slide181.xml"/><Relationship Id="rId5" Type="http://schemas.openxmlformats.org/officeDocument/2006/relationships/slide" Target="slide165.xml"/><Relationship Id="rId10" Type="http://schemas.openxmlformats.org/officeDocument/2006/relationships/slide" Target="slide180.xml"/><Relationship Id="rId4" Type="http://schemas.openxmlformats.org/officeDocument/2006/relationships/slide" Target="slide164.xml"/><Relationship Id="rId9" Type="http://schemas.openxmlformats.org/officeDocument/2006/relationships/slide" Target="slide17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oracle.com/javase/1.4.2/docs/guide/lang/assert.html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reference/simple_stmts.html" TargetMode="External"/><Relationship Id="rId5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guide.org/en/latest/starting/install/linux/" TargetMode="External"/><Relationship Id="rId2" Type="http://schemas.openxmlformats.org/officeDocument/2006/relationships/hyperlink" Target="http://docs.python-guide.org/en/latest/starting/which-pyth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python.org/2/using/cmdline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caterpillar.onlyfun.net/Gossip/Python/TupleType.html" TargetMode="External"/><Relationship Id="rId3" Type="http://schemas.openxmlformats.org/officeDocument/2006/relationships/hyperlink" Target="http://docs.python.org/py3k/library/stdtypes.html" TargetMode="External"/><Relationship Id="rId7" Type="http://schemas.openxmlformats.org/officeDocument/2006/relationships/hyperlink" Target="http://caterpillar.onlyfun.net/Gossip/Python/DictionaryType.html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terpillar.onlyfun.net/Gossip/Python/SetType.html" TargetMode="External"/><Relationship Id="rId5" Type="http://schemas.openxmlformats.org/officeDocument/2006/relationships/hyperlink" Target="http://caterpillar.onlyfun.net/Gossip/Python/ListType.html" TargetMode="External"/><Relationship Id="rId4" Type="http://schemas.openxmlformats.org/officeDocument/2006/relationships/hyperlink" Target="http://docs.python.org/py3k/library/string.html" TargetMode="External"/><Relationship Id="rId9" Type="http://schemas.openxmlformats.org/officeDocument/2006/relationships/hyperlink" Target="http://docs.python-guide.org/en/latest/writing/structure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1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2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iki.python.org/moin/LocalUserGroups" TargetMode="External"/><Relationship Id="rId9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林信良（</a:t>
            </a:r>
            <a:r>
              <a:rPr lang="en-US" altLang="zh-TW" dirty="0" smtClean="0"/>
              <a:t>Justin Lin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86104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()‘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8352928" cy="258378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20272" y="2167751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875915" y="3435206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" y="2669097"/>
            <a:ext cx="6772275" cy="36480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1024"/>
            <a:ext cx="6837554" cy="354813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5" y="2276872"/>
            <a:ext cx="8599813" cy="28803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97" y="1112204"/>
            <a:ext cx="7060813" cy="2952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68" y="5153199"/>
            <a:ext cx="6048672" cy="14448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http://www.python.org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C.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http://pypy.org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dirty="0"/>
              <a:t>controllers or views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</a:t>
            </a:r>
            <a:r>
              <a:rPr lang="en-US" altLang="zh-TW"/>
              <a:t>and </a:t>
            </a:r>
            <a:r>
              <a:rPr lang="en-US" altLang="zh-TW" smtClean="0"/>
              <a:t>“</a:t>
            </a:r>
            <a:r>
              <a:rPr lang="en-US" altLang="zh-TW" b="1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dirty="0"/>
              <a:t>No.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a simple mapping between URL patterns </a:t>
            </a:r>
            <a:r>
              <a:rPr lang="en-US" altLang="zh-TW" dirty="0" smtClean="0"/>
              <a:t>to </a:t>
            </a:r>
            <a:r>
              <a:rPr lang="en-US" altLang="zh-TW" dirty="0"/>
              <a:t>Python callback functions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7791314" cy="225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4166125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5062"/>
              <a:gd name="adj4" fmla="val -1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43926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52043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5690016" y="4483578"/>
            <a:ext cx="36004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9077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60094"/>
            <a:ext cx="7941629" cy="175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53697" cy="37444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框線和強調線) 4"/>
          <p:cNvSpPr/>
          <p:nvPr/>
        </p:nvSpPr>
        <p:spPr>
          <a:xfrm>
            <a:off x="6732240" y="3354578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587750" y="3717032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364088" y="4365104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http://www.jython.org/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http://ironpython.net/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that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698921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953210" cy="23762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515334" y="2132021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365104"/>
            <a:ext cx="7920880" cy="21958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1515334" y="5463048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482768" cy="11521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517118"/>
            <a:ext cx="7496088" cy="186421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475656" y="5486494"/>
            <a:ext cx="6657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24701" cy="32403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26295" y="4077072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23293"/>
              <a:gd name="adj4" fmla="val -14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626296" y="284460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7035"/>
            <a:ext cx="7953143" cy="525658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框線和強調線) 7"/>
          <p:cNvSpPr/>
          <p:nvPr/>
        </p:nvSpPr>
        <p:spPr>
          <a:xfrm>
            <a:off x="5508104" y="5373216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375840" cy="216024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file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b="1" dirty="0" smtClean="0"/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2204864"/>
            <a:ext cx="7776864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can be sent automatically, too.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5536" y="3825044"/>
            <a:ext cx="8224701" cy="16201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67546" y="44551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206258"/>
              <a:gd name="adj4" fmla="val -6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“</a:t>
            </a:r>
            <a:r>
              <a:rPr lang="en-US" altLang="zh-TW" dirty="0" err="1"/>
              <a:t>PyUnit</a:t>
            </a:r>
            <a:r>
              <a:rPr lang="en-US" altLang="zh-TW" dirty="0"/>
              <a:t>,” is a 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://nose.readthedocs.org/en/latest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/>
              <a:t>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 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Verifing</a:t>
            </a:r>
            <a:r>
              <a:rPr lang="en-US" altLang="zh-TW" dirty="0" smtClean="0"/>
              <a:t>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&gt; 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documentation for 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7336"/>
            <a:ext cx="8296204" cy="415387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89240"/>
            <a:ext cx="8296204" cy="8099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16033"/>
            <a:ext cx="8064896" cy="43978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07989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12160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run 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5"/>
              </a:rPr>
              <a:t>http://docs.python.org/2/tutorial/modules.html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docs.python.org/2/reference/simple_stmts.html#the-assert-statement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http://docs.python.org/2/library/constants.html#__debug__</a:t>
            </a:r>
            <a:endParaRPr lang="en-US" altLang="zh-TW" dirty="0" smtClean="0">
              <a:hlinkClick r:id="rId5"/>
            </a:endParaRP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docs.oracle.com/javase/1.4.2/docs/guide/lang/assert.html</a:t>
            </a:r>
            <a:endParaRPr lang="en-US" altLang="zh-TW" dirty="0" smtClean="0">
              <a:hlinkClick r:id="rId5"/>
            </a:endParaRPr>
          </a:p>
          <a:p>
            <a:pPr lvl="1"/>
            <a:r>
              <a:rPr lang="en-US" altLang="zh-TW" dirty="0" smtClean="0">
                <a:hlinkClick r:id="rId5"/>
              </a:rPr>
              <a:t>http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docs.python.org/2/library/doctest.html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(verbosity=2).run(suite)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ecommended </a:t>
            </a:r>
            <a:r>
              <a:rPr lang="en-US" altLang="zh-TW" dirty="0"/>
              <a:t>for most users;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2" y="1844824"/>
            <a:ext cx="7827168" cy="231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80193" y="4869160"/>
            <a:ext cx="7852247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python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24.3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'"-".join([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range(100)])'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21.9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'"-".join(map(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range(100)))'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100000 loops, best of 3: 16.7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3995936" y="476672"/>
            <a:ext cx="2520280" cy="1224136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= '''\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+= s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860032" y="4041068"/>
            <a:ext cx="252028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1340768"/>
            <a:ext cx="8529044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5091994" cy="19442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/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Even 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Use Pyramid Like a </a:t>
            </a:r>
            <a:r>
              <a:rPr lang="en-US" altLang="zh-TW" dirty="0" smtClean="0"/>
              <a:t>Pro</a:t>
            </a:r>
          </a:p>
          <a:p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Extend your legacy application with Python</a:t>
            </a:r>
          </a:p>
          <a:p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://docs.python.org/2/library/unittest.html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http://tw.pycon.org/2013/en/program/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gedit</a:t>
            </a:r>
            <a:r>
              <a:rPr lang="en-US" altLang="zh-TW" b="1" dirty="0" smtClean="0"/>
              <a:t> hello.py</a:t>
            </a:r>
            <a:endParaRPr lang="en-US" altLang="zh-TW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47"/>
          <a:stretch/>
        </p:blipFill>
        <p:spPr bwMode="auto">
          <a:xfrm>
            <a:off x="755576" y="620688"/>
            <a:ext cx="7704856" cy="338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79512" y="4176718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gedit</a:t>
            </a:r>
            <a:r>
              <a:rPr lang="en-US" altLang="zh-TW" b="1" dirty="0" smtClean="0"/>
              <a:t> hello</a:t>
            </a:r>
            <a:endParaRPr lang="en-US" altLang="zh-TW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00"/>
          <a:stretch/>
        </p:blipFill>
        <p:spPr bwMode="auto">
          <a:xfrm>
            <a:off x="611560" y="4680774"/>
            <a:ext cx="7992888" cy="210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6707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byte sequence 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Unicode by default.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http://www.python.org/download/releases/2.7.3/</a:t>
            </a:r>
          </a:p>
          <a:p>
            <a:pPr lvl="1"/>
            <a:r>
              <a:rPr lang="en-US" altLang="zh-TW" dirty="0">
                <a:hlinkClick r:id="rId2"/>
              </a:rPr>
              <a:t>http://docs.python-guide.org/en/latest/starting/which-python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marL="742950" lvl="2" indent="-342900"/>
            <a:r>
              <a:rPr lang="en-US" altLang="zh-TW" dirty="0">
                <a:hlinkClick r:id="rId3"/>
              </a:rPr>
              <a:t>http://docs.python-guide.org/en/latest/starting/install/linux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docs.python.org/2/library/distutils.html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pypi.python.org/pypi/distribute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pypi.python.org/pypi/pip</a:t>
            </a:r>
          </a:p>
          <a:p>
            <a:pPr lvl="1"/>
            <a:r>
              <a:rPr lang="en-US" altLang="zh-TW" dirty="0">
                <a:hlinkClick r:id="rId2"/>
              </a:rPr>
              <a:t>http://blog.yangyubo.com/2012/07/27/python-packaging</a:t>
            </a:r>
            <a:r>
              <a:rPr lang="en-US" altLang="zh-TW" dirty="0" smtClean="0">
                <a:hlinkClick r:id="rId2"/>
              </a:rPr>
              <a:t>/</a:t>
            </a:r>
          </a:p>
          <a:p>
            <a:pPr lvl="1"/>
            <a:r>
              <a:rPr lang="en-US" altLang="zh-TW">
                <a:hlinkClick r:id="rId2"/>
              </a:rPr>
              <a:t>http://www.openfoundry.org/tw/tech-column/8536-introduction-of-python-extension-management-tools</a:t>
            </a:r>
            <a:endParaRPr lang="en-US" altLang="zh-TW" dirty="0" smtClean="0">
              <a:hlinkClick r:id="rId2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2"/>
              </a:rPr>
              <a:t>http://caterpillar.onlyfun.net/Gossip/Python/IOABC.html</a:t>
            </a: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caterpillar.onlyfun.net/Gossip/Encoding/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://caterpillar.onlyfun.net/Gossip/Encoding/Python.html</a:t>
            </a:r>
            <a:endParaRPr lang="en-US" altLang="zh-TW" dirty="0" smtClean="0">
              <a:hlinkClick r:id="rId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computes </a:t>
            </a:r>
            <a:r>
              <a:rPr lang="en-US" altLang="zh-TW" dirty="0"/>
              <a:t>the “official” 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</a:t>
            </a:r>
            <a:r>
              <a:rPr lang="en-US" altLang="zh-TW" dirty="0"/>
              <a:t>compute the “informal” 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/>
              <a:t>unambigous</a:t>
            </a:r>
            <a:r>
              <a:rPr lang="en-US" altLang="zh-TW" b="1" dirty="0"/>
              <a:t> 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it-IT" altLang="zh-TW" dirty="0"/>
              <a:t>PyCon Taiwan 2013 Tutorial </a:t>
            </a:r>
            <a:r>
              <a:rPr lang="it-IT" altLang="zh-TW" dirty="0" smtClean="0"/>
              <a:t>Invitation</a:t>
            </a:r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”．．．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對</a:t>
            </a:r>
            <a:r>
              <a:rPr lang="zh-TW" altLang="en-US" sz="2400" b="1" dirty="0"/>
              <a:t>我而言，要瞭解語言後的文化與生態系，約莫是三到六個月的時間，若以我至三月中前對 </a:t>
            </a:r>
            <a:r>
              <a:rPr lang="en-US" altLang="zh-TW" sz="2400" b="1" dirty="0"/>
              <a:t>Python </a:t>
            </a:r>
            <a:r>
              <a:rPr lang="zh-TW" altLang="en-US" sz="2400" b="1" dirty="0"/>
              <a:t>生態系的瞭解過程與心得，配合 </a:t>
            </a:r>
            <a:r>
              <a:rPr lang="en-US" altLang="zh-TW" sz="2400" b="1" dirty="0" err="1"/>
              <a:t>PyConTW</a:t>
            </a:r>
            <a:r>
              <a:rPr lang="en-US" altLang="zh-TW" sz="2400" b="1" dirty="0"/>
              <a:t> </a:t>
            </a:r>
            <a:r>
              <a:rPr lang="zh-TW" altLang="en-US" sz="2400" b="1" dirty="0"/>
              <a:t>的議程，將之濃縮為六個小時的課程，你覺得如何</a:t>
            </a:r>
            <a:r>
              <a:rPr lang="zh-TW" altLang="en-US" sz="2400" b="1" dirty="0" smtClean="0"/>
              <a:t>？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．．．“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en-US" altLang="zh-TW" sz="2400" dirty="0" smtClean="0"/>
              <a:t>(Understanding cultures and ecosystem of a language takes me about three to six months. How about </a:t>
            </a:r>
            <a:r>
              <a:rPr lang="en-US" altLang="zh-TW" sz="2400" dirty="0"/>
              <a:t>wrapping </a:t>
            </a:r>
            <a:r>
              <a:rPr lang="en-US" altLang="zh-TW" sz="2400" dirty="0" smtClean="0"/>
              <a:t>up what 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 have learned from Python ecosystem </a:t>
            </a:r>
            <a:r>
              <a:rPr lang="en-US" altLang="zh-TW" sz="2400" dirty="0"/>
              <a:t>before </a:t>
            </a:r>
            <a:r>
              <a:rPr lang="en-US" altLang="zh-TW" sz="2400" dirty="0" smtClean="0"/>
              <a:t>mid-March and considering the agenda of </a:t>
            </a:r>
            <a:r>
              <a:rPr lang="en-US" altLang="zh-TW" sz="2400" dirty="0" err="1" smtClean="0"/>
              <a:t>PyConTW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to build up a six-hour course?)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42" y="1089087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864423" y="1569697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/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!= 1: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!= 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which right triangle that has integers for all sides and all 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dirty="0" smtClean="0"/>
              <a:t>Points about structuring your program.</a:t>
            </a:r>
            <a:endParaRPr lang="en-US" altLang="zh-TW" dirty="0"/>
          </a:p>
          <a:p>
            <a:pPr lvl="1"/>
            <a:r>
              <a:rPr lang="en-US" altLang="zh-TW" dirty="0" smtClean="0"/>
              <a:t>Encapsulation </a:t>
            </a:r>
            <a:r>
              <a:rPr lang="en-US" altLang="zh-TW" dirty="0"/>
              <a:t>and separation of abstraction </a:t>
            </a:r>
            <a:r>
              <a:rPr lang="en-US" altLang="zh-TW" dirty="0" smtClean="0"/>
              <a:t>layers.</a:t>
            </a:r>
          </a:p>
          <a:p>
            <a:pPr lvl="1"/>
            <a:r>
              <a:rPr lang="en-US" altLang="zh-TW" dirty="0" smtClean="0"/>
              <a:t>State of an object.</a:t>
            </a:r>
          </a:p>
          <a:p>
            <a:pPr lvl="1"/>
            <a:r>
              <a:rPr lang="en-US" altLang="zh-TW" dirty="0" smtClean="0"/>
              <a:t>Namespace</a:t>
            </a:r>
          </a:p>
          <a:p>
            <a:pPr lvl="1"/>
            <a:r>
              <a:rPr lang="en-US" altLang="zh-TW" dirty="0" smtClean="0"/>
              <a:t>Physical structures of your resources, such as source files, packages, etc.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7" y="1268760"/>
            <a:ext cx="8193189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119616" y="246945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379811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3723627" y="2960368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3347864" y="4328520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/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2" y="1844824"/>
            <a:ext cx="7788418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51" y="5061463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3995936" y="3546322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3923928" y="4221088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14290"/>
              <a:gd name="adj5" fmla="val 25400"/>
              <a:gd name="adj6" fmla="val -20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832255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5224"/>
            <a:ext cx="7832255" cy="1297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usability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596082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2" y="5157192"/>
            <a:ext cx="7596082" cy="12521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054751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48869"/>
              <a:gd name="adj4" fmla="val -1291"/>
              <a:gd name="adj5" fmla="val 205700"/>
              <a:gd name="adj6" fmla="val -36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directory with an 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dirty="0" smtClean="0"/>
              <a:t>package.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3"/>
            <a:ext cx="5616624" cy="4070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://docs.python.org/2/reference/datamodel.html#object.__repr__</a:t>
            </a: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docs.python.org/py3k/library/stdtypes.html#old-string-formatting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docs.python.org/py3k/library/string.html#string-formatting</a:t>
            </a:r>
            <a:endParaRPr lang="en-US" altLang="zh-TW" dirty="0" smtClean="0"/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caterpillar.onlyfun.net/Gossip/Python/ListType.html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caterpillar.onlyfun.net/Gossip/Python/SetType.html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caterpillar.onlyfun.net/Gossip/Python/DictionaryType.html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caterpillar.onlyfun.net/Gossip/Python/TupleType.html</a:t>
            </a:r>
            <a:endParaRPr lang="en-US" altLang="zh-TW" dirty="0" smtClean="0"/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9"/>
              </a:rPr>
              <a:t>http://caterpillar.onlyfun.net/Gossip/Python/Class.html</a:t>
            </a:r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://caterpillar.onlyfun.net/Gossip/Python/Class.html</a:t>
            </a:r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://docs.python-guide.org/en/latest/writing/structure</a:t>
            </a:r>
            <a:r>
              <a:rPr lang="en-US" altLang="zh-TW" dirty="0" smtClean="0">
                <a:hlinkClick r:id="rId9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://maxburstein.com/blog/python-shortcuts-for-the-python-beginner/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/>
              <a:t>Guido van </a:t>
            </a:r>
            <a:r>
              <a:rPr lang="en-US" altLang="zh-TW" b="1" dirty="0" err="1" smtClean="0"/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/>
              <a:t>Python Software </a:t>
            </a:r>
            <a:r>
              <a:rPr lang="en-US" altLang="zh-TW" b="1" dirty="0" smtClean="0"/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/>
              <a:t>Python </a:t>
            </a:r>
            <a:r>
              <a:rPr lang="en-US" altLang="zh-TW" b="1" dirty="0" smtClean="0"/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dirty="0" smtClean="0"/>
              <a:t>PEP </a:t>
            </a:r>
            <a:r>
              <a:rPr lang="en-US" altLang="zh-TW" dirty="0"/>
              <a:t>1 --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dirty="0"/>
              <a:t>PEP 8 --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dirty="0"/>
              <a:t>PEP 20 --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dirty="0"/>
              <a:t>PEP 257 --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64293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063277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060848"/>
            <a:ext cx="835292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ascending(a, b): return a - b</a:t>
            </a: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descending(a, b): return -ascending(a, b)</a:t>
            </a:r>
          </a:p>
          <a:p>
            <a:r>
              <a:rPr lang="en-US" altLang="zh-TW" sz="1200" dirty="0" smtClean="0">
                <a:latin typeface="Courier New" pitchFamily="49" charset="0"/>
                <a:cs typeface="Courier New" pitchFamily="49" charset="0"/>
              </a:rPr>
              <a:t># selection sort</a:t>
            </a:r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sorted(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 = ascending):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return [] if not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else __select(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compare)</a:t>
            </a: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__select(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compare):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selected =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[0]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[1:]: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if compare(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selected) &lt; 0: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selected =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remain = []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!= selected: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remain.append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selected_list.append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if not remain else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+ __select(remain, compare)</a:t>
            </a: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print sorted([2, 1, 3, 6, 5])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print sorted([2, 1, 3, 6, 5], descending)</a:t>
            </a:r>
            <a:endParaRPr lang="zh-TW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keys and values are always strings.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The values </a:t>
            </a:r>
            <a:r>
              <a:rPr lang="en-US" altLang="zh-TW" dirty="0"/>
              <a:t>can be essentially arbitrary Python </a:t>
            </a:r>
            <a:r>
              <a:rPr lang="en-US" altLang="zh-TW" dirty="0" smtClean="0"/>
              <a:t>objects.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pickle.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>
                <a:hlinkClick r:id="rId3"/>
              </a:rPr>
              <a:t>www.python.org/~</a:t>
            </a:r>
            <a:r>
              <a:rPr lang="en-US" altLang="zh-TW" dirty="0" smtClean="0">
                <a:hlinkClick r:id="rId3"/>
              </a:rPr>
              <a:t>guido/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://www.python.org/psf/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www.python.org/dev/peps/</a:t>
            </a: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://www.pycon.org</a:t>
            </a:r>
            <a:r>
              <a:rPr lang="en-US" altLang="zh-TW" dirty="0" smtClean="0">
                <a:hlinkClick r:id="rId2"/>
              </a:rPr>
              <a:t>/</a:t>
            </a:r>
          </a:p>
          <a:p>
            <a:pPr lvl="1"/>
            <a:r>
              <a:rPr lang="en-US" altLang="zh-TW" dirty="0" smtClean="0">
                <a:hlinkClick r:id="rId4"/>
              </a:rPr>
              <a:t>http://wiki.python.org/moin/LocalUserGroups</a:t>
            </a:r>
            <a:r>
              <a:rPr lang="en-US" altLang="zh-TW" dirty="0" smtClean="0"/>
              <a:t>/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://docs.python.org/2.7</a:t>
            </a:r>
            <a:r>
              <a:rPr lang="en-US" altLang="zh-TW" dirty="0" smtClean="0">
                <a:hlinkClick r:id="rId2"/>
              </a:rPr>
              <a:t>/</a:t>
            </a:r>
          </a:p>
          <a:p>
            <a:pPr lvl="1"/>
            <a:r>
              <a:rPr lang="en-US" altLang="zh-TW" dirty="0">
                <a:hlinkClick r:id="rId2"/>
              </a:rPr>
              <a:t>http://docs.python.org/2/library/pydoc.html</a:t>
            </a:r>
          </a:p>
          <a:p>
            <a:r>
              <a:rPr lang="en-US" altLang="zh-TW" dirty="0" smtClean="0"/>
              <a:t>Data Management Functions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7"/>
              </a:rPr>
              <a:t>http</a:t>
            </a:r>
            <a:r>
              <a:rPr lang="en-US" altLang="zh-TW" dirty="0">
                <a:hlinkClick r:id="rId7"/>
              </a:rPr>
              <a:t>://</a:t>
            </a:r>
            <a:r>
              <a:rPr lang="en-US" altLang="zh-TW" dirty="0" smtClean="0">
                <a:hlinkClick r:id="rId7"/>
              </a:rPr>
              <a:t>docs.python.org/2.7/library/dbm.html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</a:t>
            </a:r>
            <a:r>
              <a:rPr lang="en-US" altLang="zh-TW" dirty="0" smtClean="0">
                <a:hlinkClick r:id="rId9"/>
              </a:rPr>
              <a:t>docs.python.org/2.7/library/sqlite3.html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it decides 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frameworks, it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</a:t>
            </a:r>
            <a:r>
              <a:rPr lang="en-US" altLang="zh-TW" dirty="0"/>
              <a:t>methods, based on the bindings </a:t>
            </a:r>
            <a:r>
              <a:rPr lang="en-US" altLang="zh-TW" dirty="0" smtClean="0"/>
              <a:t>you </a:t>
            </a:r>
            <a:r>
              <a:rPr lang="en-US" altLang="zh-TW" dirty="0"/>
              <a:t>made when creating the form.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2052712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2100749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smtClean="0">
                <a:solidFill>
                  <a:srgbClr val="FF0000"/>
                </a:solidFill>
              </a:rPr>
              <a:t>Frameworks </a:t>
            </a:r>
            <a:r>
              <a:rPr lang="en-US" altLang="zh-TW" b="1" dirty="0" smtClean="0">
                <a:solidFill>
                  <a:srgbClr val="FF0000"/>
                </a:solidFill>
              </a:rPr>
              <a:t>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8556</Words>
  <Application>Microsoft Office PowerPoint</Application>
  <PresentationFormat>如螢幕大小 (4:3)</PresentationFormat>
  <Paragraphs>1791</Paragraphs>
  <Slides>184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184</vt:i4>
      </vt:variant>
    </vt:vector>
  </HeadingPairs>
  <TitlesOfParts>
    <vt:vector size="185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2907</cp:revision>
  <cp:lastPrinted>2013-02-05T07:43:54Z</cp:lastPrinted>
  <dcterms:created xsi:type="dcterms:W3CDTF">2013-01-22T07:05:50Z</dcterms:created>
  <dcterms:modified xsi:type="dcterms:W3CDTF">2013-04-18T03:13:46Z</dcterms:modified>
</cp:coreProperties>
</file>